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sldIdLst>
    <p:sldId id="274" r:id="rId2"/>
    <p:sldId id="283" r:id="rId3"/>
    <p:sldId id="282" r:id="rId4"/>
    <p:sldId id="284" r:id="rId5"/>
    <p:sldId id="285" r:id="rId6"/>
    <p:sldId id="327" r:id="rId7"/>
    <p:sldId id="329" r:id="rId8"/>
    <p:sldId id="330" r:id="rId9"/>
    <p:sldId id="331" r:id="rId10"/>
    <p:sldId id="332" r:id="rId11"/>
    <p:sldId id="333" r:id="rId12"/>
    <p:sldId id="334" r:id="rId13"/>
    <p:sldId id="286" r:id="rId14"/>
    <p:sldId id="296" r:id="rId15"/>
    <p:sldId id="297" r:id="rId16"/>
    <p:sldId id="299" r:id="rId17"/>
    <p:sldId id="298" r:id="rId18"/>
    <p:sldId id="305" r:id="rId19"/>
    <p:sldId id="306" r:id="rId20"/>
    <p:sldId id="307" r:id="rId21"/>
    <p:sldId id="300" r:id="rId22"/>
    <p:sldId id="301" r:id="rId23"/>
    <p:sldId id="304" r:id="rId24"/>
    <p:sldId id="287" r:id="rId25"/>
    <p:sldId id="288" r:id="rId26"/>
    <p:sldId id="289" r:id="rId27"/>
    <p:sldId id="290" r:id="rId28"/>
    <p:sldId id="291" r:id="rId29"/>
    <p:sldId id="315" r:id="rId30"/>
    <p:sldId id="314" r:id="rId31"/>
    <p:sldId id="313" r:id="rId32"/>
    <p:sldId id="312" r:id="rId33"/>
    <p:sldId id="311" r:id="rId34"/>
    <p:sldId id="318" r:id="rId35"/>
    <p:sldId id="317" r:id="rId36"/>
    <p:sldId id="320" r:id="rId37"/>
    <p:sldId id="319" r:id="rId38"/>
    <p:sldId id="321" r:id="rId39"/>
    <p:sldId id="295" r:id="rId40"/>
    <p:sldId id="323" r:id="rId41"/>
    <p:sldId id="324" r:id="rId42"/>
    <p:sldId id="325" r:id="rId43"/>
    <p:sldId id="326" r:id="rId44"/>
    <p:sldId id="292" r:id="rId45"/>
    <p:sldId id="293" r:id="rId46"/>
    <p:sldId id="308" r:id="rId47"/>
    <p:sldId id="309" r:id="rId48"/>
    <p:sldId id="303" r:id="rId49"/>
    <p:sldId id="310" r:id="rId50"/>
    <p:sldId id="316" r:id="rId51"/>
    <p:sldId id="322" r:id="rId52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662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7028AEF-C085-4FFE-9972-C9B99081A6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E6C978C-23A4-4AC1-A0FE-41EEBE9B8B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E2EAFB-9D67-4E70-9269-1E449C1B92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2036EB4C-B770-44A7-BD17-90B721BA19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CD11D614-EAF8-4156-9EC5-6ACC2674B2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E41695D5-93FC-43E5-806A-A32B389FC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5B1B54-E0FA-4D93-8109-932B348882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3346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2F022E79-D70F-47CB-98B1-EB340F8023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12192000" cy="5516563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663366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DBE27D6-9F7F-4577-8A33-DE1BE14E39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843589"/>
            <a:ext cx="1945178" cy="86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476251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02784" y="2420938"/>
            <a:ext cx="10081683" cy="1752600"/>
          </a:xfrm>
        </p:spPr>
        <p:txBody>
          <a:bodyPr/>
          <a:lstStyle>
            <a:lvl1pPr marL="0" indent="0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B76BBC-E66C-4194-9DDD-BAADF4D263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6A7F-F554-4170-8ED4-EB6192056A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236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974F5C-A071-4EB4-8DD8-EBA9D286A4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7534BB-7088-4583-BDE2-A75E4958E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D61604-416C-46D1-9266-48E27D163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D7D65-05DE-4B48-8EFB-26C85043C5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28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195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5" y="609600"/>
            <a:ext cx="7571316" cy="5195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4961A8-D2FA-4676-988D-36C55DA27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24154-A42F-4D3B-8D30-DD5240F9F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792986-05A8-4166-9E6B-C60ECC701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2FC9-32B9-4296-AC13-3A365E4F77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402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916F8B-A21F-42C4-8DD6-3403CA5C0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747402-B162-4E00-AD59-A4BDA69F1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343101-CBDC-4969-B2B2-2C7545C6F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534E9-B9C3-4033-A316-833D03E27A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60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378E4-052D-4D01-98EA-B0222BA3F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9C6E20-EC8C-407C-B828-B75F50613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15D209-32D1-43F3-8820-5F6C59121D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210B-5ADA-4CBD-AFAB-F59A5EC95F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829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4" y="1989138"/>
            <a:ext cx="508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9138"/>
            <a:ext cx="508000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5DEA2-2057-4131-B92F-92C9A9486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84EC0-B726-4506-8B26-6556FF834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48AB6-F4CA-4072-9207-10DC12428E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5C8D-3048-4D76-B2E6-93D81A4AC7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37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ADECEB-C392-4420-AE0E-674E69684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51F534-B5C6-4FC0-995A-53BB5A1F3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2B9B72-15B0-487B-9BB9-C6AC5E0615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FD9C-E16B-4123-9F1D-261957A229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47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2C1C1C-7701-4641-964F-21F2CDAAD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74BBA9-DD7C-47EA-8500-92728DE666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92AAD3-0768-4289-829B-990ACC9D8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5878C-BF2D-4C1F-A1FC-FB58F93E0E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36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8BEE44-CAE8-4333-9826-40BABB9F9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9496B8-5C73-4A5B-9419-242792DA5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7AD419-F03C-4850-BF7F-1FF67137F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748D-01A2-41DB-8875-41C587C377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324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0A34E-845A-4FA3-AFF5-408B9CDE1B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93135D-E6C5-4155-8497-F305FC79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43833-DCDD-4F5E-AAA8-AE2880DB2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9189F-754A-4FB9-A347-BEC6293A1C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0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71B49-0B4B-48B4-B6BF-66B500D5F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B867F-0921-42DF-88C4-5155F1217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81C3E-E8CC-436F-9464-802731C67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176CA-0300-487A-B61E-9F09763A58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982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C512135E-92EC-4AB1-A080-EEAE3B8B63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1"/>
            <a:ext cx="12187767" cy="6873875"/>
          </a:xfrm>
          <a:prstGeom prst="rect">
            <a:avLst/>
          </a:prstGeom>
          <a:solidFill>
            <a:srgbClr val="66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GB" altLang="en-US" sz="2400">
                <a:solidFill>
                  <a:srgbClr val="663366"/>
                </a:solidFill>
              </a:rPr>
              <a:t>∂</a:t>
            </a:r>
          </a:p>
        </p:txBody>
      </p:sp>
      <p:sp>
        <p:nvSpPr>
          <p:cNvPr id="1027" name="Rectangle 8">
            <a:extLst>
              <a:ext uri="{FF2B5EF4-FFF2-40B4-BE49-F238E27FC236}">
                <a16:creationId xmlns:a16="http://schemas.microsoft.com/office/drawing/2014/main" id="{71845E69-73DF-45FC-8768-D3175333CE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934" y="107951"/>
            <a:ext cx="11899900" cy="665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663366"/>
              </a:solidFill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CE638684-77E8-4201-B8BE-7BB762337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Heading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373D3C74-510C-4C9D-A9C5-23447F8E9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989138"/>
            <a:ext cx="103632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8FB4E46-50AD-4F56-91A0-4D7B71B3A6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F264AD-31E6-402D-9A46-E00F991B2F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458888-1A59-43B8-8493-1316EB90E3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B63DD1D-CFAB-4FB9-9FBF-29230564B4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AE43BCCC-6DDA-4D73-ACE5-A07A1118B1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4100" y="611188"/>
            <a:ext cx="10699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4400">
              <a:solidFill>
                <a:schemeClr val="bg1"/>
              </a:solidFill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02533088-09E7-4032-908F-C147DB0881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4100" y="1798638"/>
            <a:ext cx="10699751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88B317BD-F576-4320-8E63-4158175AED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843589"/>
            <a:ext cx="1945178" cy="86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63366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JiLT8j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iif.durham.ac.uk/jalava/" TargetMode="External"/><Relationship Id="rId2" Type="http://schemas.openxmlformats.org/officeDocument/2006/relationships/hyperlink" Target="http://discover.durham.ac.uk/44DUR_VU1:CSCOP_ALL:44DUR_ADLIB_DS289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iscover.durham.ac.uk/44DUR_VU1:CSCOP_ALL:44DUR_ADLIB_DS912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h.m.armstrong@durham.ac.uk" TargetMode="External"/><Relationship Id="rId2" Type="http://schemas.openxmlformats.org/officeDocument/2006/relationships/hyperlink" Target="mailto:m.e.phillips@durham.ac.uk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iscover.durham.ac.uk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A747D21-0FDA-47DB-8903-F64113AC4161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1099087" y="519181"/>
            <a:ext cx="10112061" cy="2645323"/>
          </a:xfrm>
        </p:spPr>
        <p:txBody>
          <a:bodyPr/>
          <a:lstStyle/>
          <a:p>
            <a:pPr eaLnBrk="1" hangingPunct="1"/>
            <a:r>
              <a:rPr lang="en-GB" altLang="en-US" sz="4800" dirty="0"/>
              <a:t>Integrating Adlib Museum with an image repository and discovery platform</a:t>
            </a:r>
            <a:endParaRPr lang="en-GB" altLang="en-US" sz="4800" dirty="0">
              <a:cs typeface="Times"/>
            </a:endParaRP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9C74DE35-77F8-48A1-8AFF-F95042D614C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095398" y="3370098"/>
            <a:ext cx="8280332" cy="1718024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GB" altLang="en-US" sz="2400" b="0" dirty="0">
                <a:solidFill>
                  <a:srgbClr val="FFFFFF"/>
                </a:solidFill>
                <a:cs typeface="Arial"/>
              </a:rPr>
              <a:t>Matthew Phillips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GB" altLang="en-US" sz="2400" b="0" dirty="0">
                <a:cs typeface="Arial"/>
              </a:rPr>
              <a:t>Head of Digital and Bibliographic Services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GB" altLang="en-US" sz="2400" b="0" dirty="0">
                <a:cs typeface="Arial"/>
              </a:rPr>
              <a:t>Durham University: Library and Heritage Collections</a:t>
            </a:r>
          </a:p>
          <a:p>
            <a:pPr eaLnBrk="1" hangingPunct="1"/>
            <a:endParaRPr lang="en-GB" altLang="en-US" sz="2400" dirty="0"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8" y="490372"/>
            <a:ext cx="9230850" cy="60405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2EE8E-DE28-43D8-8490-338BD2699BC6}"/>
              </a:ext>
            </a:extLst>
          </p:cNvPr>
          <p:cNvSpPr/>
          <p:nvPr/>
        </p:nvSpPr>
        <p:spPr bwMode="auto">
          <a:xfrm>
            <a:off x="2054181" y="1630252"/>
            <a:ext cx="5690315" cy="892936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8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8" y="490372"/>
            <a:ext cx="9230850" cy="60405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2EE8E-DE28-43D8-8490-338BD2699BC6}"/>
              </a:ext>
            </a:extLst>
          </p:cNvPr>
          <p:cNvSpPr/>
          <p:nvPr/>
        </p:nvSpPr>
        <p:spPr bwMode="auto">
          <a:xfrm>
            <a:off x="2054181" y="868252"/>
            <a:ext cx="1955442" cy="5293217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99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8" y="490372"/>
            <a:ext cx="9230849" cy="60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E7CD-E782-4A7E-B70B-D29E9E35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Making a library search work for museums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61AC5-825C-4AEB-A8D0-D727D280D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cs typeface="Arial"/>
              </a:rPr>
              <a:t>Pros: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Didn't have a public museum search interface before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Users do not have to go anywhere special to find museum objects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System is flexible enough to handle objects pretty well</a:t>
            </a:r>
          </a:p>
          <a:p>
            <a:pPr marL="0" indent="0"/>
            <a:endParaRPr lang="en-US" sz="2400" dirty="0">
              <a:cs typeface="Arial"/>
            </a:endParaRPr>
          </a:p>
          <a:p>
            <a:pPr marL="0" indent="0"/>
            <a:r>
              <a:rPr lang="en-US" sz="2400" dirty="0">
                <a:cs typeface="Arial"/>
              </a:rPr>
              <a:t>Cons: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System still quite library </a:t>
            </a:r>
            <a:r>
              <a:rPr lang="en-US" sz="2400" dirty="0" err="1">
                <a:cs typeface="Arial"/>
              </a:rPr>
              <a:t>focussed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Browsing collections not well supported</a:t>
            </a:r>
          </a:p>
        </p:txBody>
      </p:sp>
    </p:spTree>
    <p:extLst>
      <p:ext uri="{BB962C8B-B14F-4D97-AF65-F5344CB8AC3E}">
        <p14:creationId xmlns:p14="http://schemas.microsoft.com/office/powerpoint/2010/main" val="120486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2EDC-FD8A-40A9-B9B4-701C07FFF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"/>
              </a:rPr>
              <a:t>Standard facets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65A2F-8C3E-411D-B685-117B2261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Resource type (e.g. book, map, video, article)</a:t>
            </a:r>
            <a:endParaRPr lang="en-US" sz="200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Subject (topic)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Author / Creator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Creation date (as an exact year)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Library (i.e. building location of physical item)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Source (e.g. an electronic collection)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Language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Journal title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Module name (for reading list material)</a:t>
            </a:r>
          </a:p>
          <a:p>
            <a:pPr>
              <a:buFont typeface="Arial"/>
              <a:buChar char="•"/>
            </a:pP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720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6E14-0048-4A0B-B438-89920837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Local facets</a:t>
            </a:r>
            <a:endParaRPr lang="en-US" dirty="0">
              <a:cs typeface="Time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12CC-4F33-4C45-8A51-82EBD3A4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Material</a:t>
            </a:r>
          </a:p>
          <a:p>
            <a:pPr lvl="1">
              <a:buFont typeface="Arial"/>
              <a:buChar char="•"/>
            </a:pPr>
            <a:r>
              <a:rPr lang="en-US" sz="2000">
                <a:cs typeface="Arial"/>
              </a:rPr>
              <a:t>ceramic, jade, wood, cardboard, imitation leather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Production place</a:t>
            </a:r>
          </a:p>
          <a:p>
            <a:pPr lvl="1">
              <a:buFont typeface="Arial"/>
              <a:buChar char="•"/>
            </a:pPr>
            <a:r>
              <a:rPr lang="en-US" sz="2000">
                <a:cs typeface="Arial"/>
              </a:rPr>
              <a:t>Lower Egypt, Guangdong, Samarqand</a:t>
            </a:r>
            <a:endParaRPr lang="en-US" sz="2000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Production period</a:t>
            </a:r>
          </a:p>
          <a:p>
            <a:pPr lvl="1">
              <a:buFont typeface="Arial"/>
              <a:buChar char="•"/>
            </a:pPr>
            <a:r>
              <a:rPr lang="en-US" sz="2000">
                <a:cs typeface="Arial"/>
              </a:rPr>
              <a:t>Eastern Han dynasty, 18th dynasty, Post medieval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Object name</a:t>
            </a:r>
          </a:p>
          <a:p>
            <a:pPr lvl="1">
              <a:buFont typeface="Arial"/>
              <a:buChar char="•"/>
            </a:pPr>
            <a:r>
              <a:rPr lang="en-US" sz="2000">
                <a:cs typeface="Arial"/>
              </a:rPr>
              <a:t>teacups, incense burners, statues, posters, books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Person depicted</a:t>
            </a:r>
          </a:p>
          <a:p>
            <a:pPr lvl="1">
              <a:buFont typeface="Arial"/>
              <a:buChar char="•"/>
            </a:pPr>
            <a:r>
              <a:rPr lang="en-US" sz="2000">
                <a:cs typeface="Arial"/>
              </a:rPr>
              <a:t>Buddha, Ganesh, Mao Zedong, Ciel Phantomhive</a:t>
            </a:r>
          </a:p>
        </p:txBody>
      </p:sp>
    </p:spTree>
    <p:extLst>
      <p:ext uri="{BB962C8B-B14F-4D97-AF65-F5344CB8AC3E}">
        <p14:creationId xmlns:p14="http://schemas.microsoft.com/office/powerpoint/2010/main" val="263627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7F48A-3772-44E6-BD85-A2BF1326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Person database: indexing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D5F3-25FF-4FE5-B0F0-85A37D5EC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52" y="1919068"/>
            <a:ext cx="7783390" cy="4058138"/>
          </a:xfrm>
        </p:spPr>
        <p:txBody>
          <a:bodyPr/>
          <a:lstStyle/>
          <a:p>
            <a:r>
              <a:rPr lang="en-US" sz="2000" b="1" dirty="0">
                <a:ea typeface="+mn-lt"/>
                <a:cs typeface="+mn-lt"/>
              </a:rPr>
              <a:t>Mao Zedong</a:t>
            </a:r>
          </a:p>
          <a:p>
            <a:r>
              <a:rPr lang="en-US" dirty="0">
                <a:cs typeface="Arial"/>
              </a:rPr>
              <a:t>Used for: </a:t>
            </a:r>
            <a:r>
              <a:rPr lang="en-US" dirty="0">
                <a:ea typeface="+mn-lt"/>
                <a:cs typeface="+mn-lt"/>
              </a:rPr>
              <a:t>Mao </a:t>
            </a:r>
            <a:r>
              <a:rPr lang="en-US" dirty="0" err="1">
                <a:ea typeface="+mn-lt"/>
                <a:cs typeface="+mn-lt"/>
              </a:rPr>
              <a:t>Runzhi</a:t>
            </a:r>
            <a:r>
              <a:rPr lang="en-US" dirty="0">
                <a:ea typeface="+mn-lt"/>
                <a:cs typeface="+mn-lt"/>
              </a:rPr>
              <a:t>; Mao Tse-tung; </a:t>
            </a:r>
            <a:r>
              <a:rPr lang="en-US" dirty="0" err="1">
                <a:ea typeface="+mn-lt"/>
                <a:cs typeface="+mn-lt"/>
              </a:rPr>
              <a:t>Ziren</a:t>
            </a:r>
            <a:r>
              <a:rPr lang="en-US" dirty="0">
                <a:ea typeface="+mn-lt"/>
                <a:cs typeface="+mn-lt"/>
              </a:rPr>
              <a:t>; </a:t>
            </a:r>
            <a:r>
              <a:rPr lang="ja-JP" altLang="en-US">
                <a:ea typeface="+mn-lt"/>
                <a:cs typeface="+mn-lt"/>
              </a:rPr>
              <a:t>子任; </a:t>
            </a:r>
            <a:r>
              <a:rPr lang="ja-JP">
                <a:ea typeface="+mn-lt"/>
                <a:cs typeface="+mn-lt"/>
              </a:rPr>
              <a:t>毛泽东</a:t>
            </a:r>
            <a:r>
              <a:rPr lang="en-US" altLang="ja-JP" dirty="0">
                <a:ea typeface="+mn-lt"/>
                <a:cs typeface="+mn-lt"/>
              </a:rPr>
              <a:t>;</a:t>
            </a:r>
            <a:r>
              <a:rPr lang="ja-JP" altLang="en-US">
                <a:ea typeface="+mn-lt"/>
                <a:cs typeface="+mn-lt"/>
              </a:rPr>
              <a:t> </a:t>
            </a:r>
            <a:r>
              <a:rPr lang="ja-JP">
                <a:ea typeface="+mn-lt"/>
                <a:cs typeface="+mn-lt"/>
              </a:rPr>
              <a:t>毛润之</a:t>
            </a:r>
          </a:p>
          <a:p>
            <a:endParaRPr lang="ja-JP" altLang="en-US" dirty="0">
              <a:cs typeface="Arial"/>
            </a:endParaRPr>
          </a:p>
          <a:p>
            <a:r>
              <a:rPr lang="en-US" altLang="ja-JP" dirty="0">
                <a:ea typeface="+mn-lt"/>
                <a:cs typeface="+mn-lt"/>
              </a:rPr>
              <a:t>Display fields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Mao Zedong</a:t>
            </a:r>
          </a:p>
          <a:p>
            <a:pPr marL="0" indent="0"/>
            <a:endParaRPr lang="en-US" altLang="ja-JP" dirty="0">
              <a:ea typeface="+mn-lt"/>
              <a:cs typeface="+mn-lt"/>
            </a:endParaRPr>
          </a:p>
          <a:p>
            <a:pPr marL="0" indent="0"/>
            <a:r>
              <a:rPr lang="en-US" altLang="ja-JP" dirty="0">
                <a:ea typeface="+mn-lt"/>
                <a:cs typeface="+mn-lt"/>
              </a:rPr>
              <a:t>Facets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Mao Zedong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0" indent="0"/>
            <a:r>
              <a:rPr lang="en-US" altLang="ja-JP" dirty="0">
                <a:ea typeface="+mn-lt"/>
                <a:cs typeface="+mn-lt"/>
              </a:rPr>
              <a:t>Keyword index</a:t>
            </a:r>
          </a:p>
          <a:p>
            <a:pPr marL="285750" indent="-285750">
              <a:buFont typeface="Arial,Sans-Serif"/>
              <a:buChar char="•"/>
            </a:pPr>
            <a:r>
              <a:rPr lang="en-US" altLang="ja-JP" dirty="0">
                <a:ea typeface="+mn-lt"/>
                <a:cs typeface="+mn-lt"/>
              </a:rPr>
              <a:t>All variants indexed</a:t>
            </a:r>
            <a:endParaRPr lang="en-US" altLang="ja-JP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237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5BE6-C4CD-4B6E-9B13-CAA24016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"/>
              </a:rPr>
              <a:t>Thesaurus: indexing enrichment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516D0-9ED8-49B5-92C8-18C9CE82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containers – culinary containers – drinking vessels – cups </a:t>
            </a:r>
            <a:r>
              <a:rPr lang="en-US">
                <a:ea typeface="+mn-lt"/>
                <a:cs typeface="+mn-lt"/>
              </a:rPr>
              <a:t>–</a:t>
            </a:r>
            <a:r>
              <a:rPr lang="en-US">
                <a:cs typeface="Arial"/>
              </a:rPr>
              <a:t> teacups</a:t>
            </a:r>
            <a:endParaRPr lang="en-US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r>
              <a:rPr lang="en-US" sz="2000">
                <a:cs typeface="Arial"/>
              </a:rPr>
              <a:t>Display fields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teacups forms part of the "title"</a:t>
            </a:r>
            <a:endParaRPr lang="en-US" sz="2000" dirty="0">
              <a:cs typeface="Arial"/>
            </a:endParaRPr>
          </a:p>
          <a:p>
            <a:pPr>
              <a:buFont typeface="Arial"/>
              <a:buChar char="•"/>
            </a:pPr>
            <a:endParaRPr lang="en-US" sz="2000" dirty="0">
              <a:cs typeface="Arial"/>
            </a:endParaRPr>
          </a:p>
          <a:p>
            <a:pPr marL="0" indent="0"/>
            <a:r>
              <a:rPr lang="en-US" sz="2000">
                <a:cs typeface="Arial"/>
              </a:rPr>
              <a:t>Facets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All levels indexed</a:t>
            </a:r>
          </a:p>
          <a:p>
            <a:pPr>
              <a:buFont typeface="Arial"/>
              <a:buChar char="•"/>
            </a:pPr>
            <a:endParaRPr lang="en-US" sz="2000" dirty="0">
              <a:cs typeface="Arial"/>
            </a:endParaRPr>
          </a:p>
          <a:p>
            <a:pPr marL="0" indent="0"/>
            <a:r>
              <a:rPr lang="en-US" sz="2000">
                <a:cs typeface="Arial"/>
              </a:rPr>
              <a:t>Keyword index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All levels indexed and alternative terms</a:t>
            </a:r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13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BC34-2105-409A-848B-1D3EC75E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Processing fields for display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09003-ECBB-46A4-B8F4-B09A7A65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Perl script accesses API to read all objects as Adlib XML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cs typeface="Arial"/>
              </a:rPr>
              <a:t>Looks up Thesaurus and Persons to enrich indexing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Many fields passed straight through to Primo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Others need special handling: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cs typeface="Arial"/>
              </a:rPr>
              <a:t>Title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cs typeface="Arial"/>
              </a:rPr>
              <a:t>Dimensions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cs typeface="Arial"/>
              </a:rPr>
              <a:t>Creation date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cs typeface="Arial"/>
              </a:rPr>
              <a:t>Description</a:t>
            </a: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94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A526-9892-4453-BB04-16A153B2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701" y="507849"/>
            <a:ext cx="7772400" cy="879231"/>
          </a:xfrm>
        </p:spPr>
        <p:txBody>
          <a:bodyPr/>
          <a:lstStyle/>
          <a:p>
            <a:r>
              <a:rPr lang="en-US">
                <a:cs typeface="Times"/>
              </a:rPr>
              <a:t>Creation date</a:t>
            </a:r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EEA41B-6D49-4CDA-9881-5E784DA63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303" y="1414859"/>
            <a:ext cx="10020598" cy="1205422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413FC0B-413D-4AEC-9D79-1BC4CBB73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24" y="2732237"/>
            <a:ext cx="7776795" cy="750406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A1E2A15-511D-4820-B638-9AE41B61C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03" y="3720705"/>
            <a:ext cx="10030598" cy="1523803"/>
          </a:xfrm>
          <a:prstGeom prst="rect">
            <a:avLst/>
          </a:prstGeom>
        </p:spPr>
      </p:pic>
      <p:pic>
        <p:nvPicPr>
          <p:cNvPr id="7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49CA328-E6B2-48B1-BE02-26C1B99EF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123" y="5465747"/>
            <a:ext cx="7776796" cy="7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56" y="3999008"/>
            <a:ext cx="4685042" cy="263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236" y="299944"/>
            <a:ext cx="8229600" cy="75553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2800" b="1" dirty="0"/>
              <a:t>Durham University:</a:t>
            </a:r>
            <a:br>
              <a:rPr lang="en-GB" altLang="en-US" sz="2800" b="1" dirty="0">
                <a:cs typeface="Times"/>
              </a:rPr>
            </a:br>
            <a:r>
              <a:rPr lang="en-GB" altLang="en-US" sz="2800" b="1" dirty="0"/>
              <a:t>Library and Heritage Collections</a:t>
            </a:r>
            <a:endParaRPr lang="en-US" dirty="0">
              <a:cs typeface="Times"/>
            </a:endParaRPr>
          </a:p>
        </p:txBody>
      </p:sp>
      <p:pic>
        <p:nvPicPr>
          <p:cNvPr id="3077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5809" y="1195658"/>
            <a:ext cx="4336961" cy="2812991"/>
          </a:xfrm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17" y="1196135"/>
            <a:ext cx="4025718" cy="281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25" y="3995063"/>
            <a:ext cx="3492244" cy="264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46" y="4001057"/>
            <a:ext cx="3190726" cy="263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548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34F1-C34B-4CBC-B1B7-DF24E71C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69" y="563575"/>
            <a:ext cx="7772400" cy="692395"/>
          </a:xfrm>
        </p:spPr>
        <p:txBody>
          <a:bodyPr/>
          <a:lstStyle/>
          <a:p>
            <a:r>
              <a:rPr lang="en-US">
                <a:cs typeface="Times"/>
              </a:rPr>
              <a:t>Dimensions</a:t>
            </a:r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26DB319-F4D4-4551-BBD1-FF462D7B2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016" y="1499712"/>
            <a:ext cx="10080855" cy="2371280"/>
          </a:xfrm>
          <a:prstGeom prst="rect">
            <a:avLst/>
          </a:prstGeom>
        </p:spPr>
      </p:pic>
      <p:pic>
        <p:nvPicPr>
          <p:cNvPr id="6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E259208D-C76D-4DA0-94FC-E2CB2B8B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73" t="65161" r="30165" b="-2581"/>
          <a:stretch/>
        </p:blipFill>
        <p:spPr>
          <a:xfrm>
            <a:off x="655173" y="4117280"/>
            <a:ext cx="10103429" cy="1674485"/>
          </a:xfrm>
          <a:prstGeom prst="rect">
            <a:avLst/>
          </a:prstGeom>
        </p:spPr>
      </p:pic>
      <p:pic>
        <p:nvPicPr>
          <p:cNvPr id="8" name="Picture 8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FDBD64FD-E28E-405C-94FE-934CE3694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320" y="607620"/>
            <a:ext cx="3197654" cy="457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0BC29-F620-4D3B-BE66-B73B2E0A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The 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99E2A-B3C6-4CAE-AB47-06A761E2C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593" y="1540854"/>
            <a:ext cx="2964255" cy="4147448"/>
          </a:xfrm>
        </p:spPr>
        <p:txBody>
          <a:bodyPr/>
          <a:lstStyle/>
          <a:p>
            <a:r>
              <a:rPr lang="en-US" sz="2000" dirty="0">
                <a:cs typeface="Arial"/>
              </a:rPr>
              <a:t>Primo insists on a title!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Built from: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Title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Translated Title</a:t>
            </a:r>
            <a:endParaRPr lang="en-US" sz="200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Object Name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Other Name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Object Category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Physical Description</a:t>
            </a:r>
          </a:p>
          <a:p>
            <a:pPr>
              <a:buFont typeface="Arial"/>
              <a:buChar char="•"/>
            </a:pPr>
            <a:r>
              <a:rPr lang="en-US" sz="2000" dirty="0">
                <a:cs typeface="Arial"/>
              </a:rPr>
              <a:t>Material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A0408-6A03-4F25-A563-945E50928EA4}"/>
              </a:ext>
            </a:extLst>
          </p:cNvPr>
          <p:cNvSpPr txBox="1"/>
          <p:nvPr/>
        </p:nvSpPr>
        <p:spPr>
          <a:xfrm>
            <a:off x="4487562" y="1542534"/>
            <a:ext cx="6975388" cy="4708981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latin typeface="Arial"/>
                <a:cs typeface="Arial"/>
              </a:rPr>
              <a:t>Examples:</a:t>
            </a: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spoons (painted wood)</a:t>
            </a:r>
            <a:endParaRPr lang="en-US" sz="2000" dirty="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amulets (faience) lion and bull amulet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dolls (wood, silk, hair)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tea services (porcelain tea service with overglaze decoration)</a:t>
            </a:r>
            <a:endParaRPr lang="en-US" altLang="ja-JP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ja-JP" altLang="en-US" sz="2000">
                <a:latin typeface="Arial"/>
                <a:cs typeface="Arial"/>
              </a:rPr>
              <a:t>全力支持抗美援朝志愿军部队</a:t>
            </a:r>
            <a:r>
              <a:rPr lang="en-US" sz="2000" dirty="0">
                <a:latin typeface="Arial"/>
                <a:cs typeface="Arial"/>
              </a:rPr>
              <a:t> (Full support for the Volunteer Army to resist U.S. aggression and aid Korea)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Sentimental Circus Bento Chopsticks with Circus Animals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coins (metal) </a:t>
            </a:r>
            <a:r>
              <a:rPr lang="en-US" sz="2000" dirty="0" err="1">
                <a:latin typeface="Arial"/>
                <a:cs typeface="Arial"/>
              </a:rPr>
              <a:t>Didius</a:t>
            </a:r>
            <a:r>
              <a:rPr lang="en-US" sz="2000" dirty="0">
                <a:latin typeface="Arial"/>
                <a:cs typeface="Arial"/>
              </a:rPr>
              <a:t> Julianus Sestertius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snuff bottles (</a:t>
            </a:r>
            <a:r>
              <a:rPr lang="en-US" sz="2000" dirty="0" err="1">
                <a:latin typeface="Arial"/>
                <a:cs typeface="Arial"/>
              </a:rPr>
              <a:t>amygodoidal</a:t>
            </a:r>
            <a:r>
              <a:rPr lang="en-US" sz="2000" dirty="0">
                <a:latin typeface="Arial"/>
                <a:cs typeface="Arial"/>
              </a:rPr>
              <a:t> lava)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Welcome to the Space Show ( </a:t>
            </a:r>
            <a:r>
              <a:rPr lang="ja-JP" altLang="en-US" sz="2000">
                <a:latin typeface="Arial"/>
                <a:cs typeface="Arial"/>
              </a:rPr>
              <a:t>宇宙ショーへようこそ</a:t>
            </a:r>
            <a:r>
              <a:rPr lang="en-US" sz="2000" dirty="0">
                <a:latin typeface="Arial"/>
                <a:cs typeface="Arial"/>
              </a:rPr>
              <a:t>)</a:t>
            </a:r>
            <a:endParaRPr lang="en-US" sz="2000">
              <a:latin typeface="Times"/>
              <a:cs typeface="Times"/>
            </a:endParaRP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sz="2000" dirty="0">
                <a:latin typeface="Arial"/>
                <a:cs typeface="Arial"/>
              </a:rPr>
              <a:t>ushabti (sycamore)</a:t>
            </a:r>
            <a:endParaRPr lang="en-US" sz="2000"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74742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786F-A123-4ED9-8E2F-3AE92CB8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Popular titles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46DAE-9174-4D2C-A7D1-D61282DD3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B48E8F4-B145-4AF1-8414-77B05C120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27371"/>
              </p:ext>
            </p:extLst>
          </p:nvPr>
        </p:nvGraphicFramePr>
        <p:xfrm>
          <a:off x="1025573" y="1882031"/>
          <a:ext cx="4854147" cy="37083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42188">
                  <a:extLst>
                    <a:ext uri="{9D8B030D-6E8A-4147-A177-3AD203B41FA5}">
                      <a16:colId xmlns:a16="http://schemas.microsoft.com/office/drawing/2014/main" val="2463123342"/>
                    </a:ext>
                  </a:extLst>
                </a:gridCol>
                <a:gridCol w="1411959">
                  <a:extLst>
                    <a:ext uri="{9D8B030D-6E8A-4147-A177-3AD203B41FA5}">
                      <a16:colId xmlns:a16="http://schemas.microsoft.com/office/drawing/2014/main" val="1364928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800" b="0" u="none" strike="noStrike" noProof="0"/>
                        <a:t>sherds (pottery)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/>
                        <a:t>476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2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pottery (pottery)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078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photographs (paper)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7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animal bone (bone)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737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clay pipe (fired 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43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slide (glass)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924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pages (paper, leather)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8882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unidentified (unidentified)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/>
                        <a:t>41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7217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coins (metal)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/>
                        <a:t>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9893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noProof="0"/>
                        <a:t>body sherd (pottery)</a:t>
                      </a:r>
                      <a:endParaRPr lang="en-US" sz="1800" u="none" strike="noStrik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/>
                        <a:t>35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75789"/>
                  </a:ext>
                </a:extLst>
              </a:tr>
            </a:tbl>
          </a:graphicData>
        </a:graphic>
      </p:graphicFrame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A912E937-2B1A-4152-8A8A-0862768A8DB4}"/>
              </a:ext>
            </a:extLst>
          </p:cNvPr>
          <p:cNvSpPr/>
          <p:nvPr/>
        </p:nvSpPr>
        <p:spPr bwMode="auto">
          <a:xfrm>
            <a:off x="7616606" y="644465"/>
            <a:ext cx="3715554" cy="2942822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37768C6-B326-4B76-BFED-EFDF0B2BD82F}"/>
              </a:ext>
            </a:extLst>
          </p:cNvPr>
          <p:cNvSpPr txBox="1"/>
          <p:nvPr/>
        </p:nvSpPr>
        <p:spPr>
          <a:xfrm>
            <a:off x="8487137" y="1649151"/>
            <a:ext cx="2131453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"/>
                <a:cs typeface="Times"/>
              </a:rPr>
              <a:t>Search Engine</a:t>
            </a:r>
            <a:endParaRPr lang="en-US" b="1">
              <a:cs typeface="Times" panose="02020603050405020304" pitchFamily="18" charset="0"/>
            </a:endParaRPr>
          </a:p>
          <a:p>
            <a:r>
              <a:rPr lang="en-US" b="1" dirty="0" err="1">
                <a:latin typeface="Times"/>
                <a:cs typeface="Times"/>
              </a:rPr>
              <a:t>Optimisation</a:t>
            </a:r>
            <a:endParaRPr lang="en-US" b="1">
              <a:cs typeface="Time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5CB61-A573-43DD-AFC6-042543C1B7D1}"/>
              </a:ext>
            </a:extLst>
          </p:cNvPr>
          <p:cNvSpPr txBox="1"/>
          <p:nvPr/>
        </p:nvSpPr>
        <p:spPr>
          <a:xfrm>
            <a:off x="7051589" y="3849128"/>
            <a:ext cx="4370171" cy="21605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latin typeface="Times"/>
                <a:cs typeface="Times"/>
              </a:rPr>
              <a:t>Could consider adding</a:t>
            </a: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dirty="0">
                <a:latin typeface="Times"/>
                <a:cs typeface="Times"/>
              </a:rPr>
              <a:t>production place or period</a:t>
            </a: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dirty="0">
                <a:latin typeface="Times"/>
                <a:cs typeface="Times"/>
              </a:rPr>
              <a:t>field location (for archaeology)</a:t>
            </a:r>
          </a:p>
          <a:p>
            <a:pPr marL="285750" indent="-285750">
              <a:spcBef>
                <a:spcPct val="20000"/>
              </a:spcBef>
              <a:buFont typeface="Arial,Sans-Serif"/>
              <a:buChar char="•"/>
            </a:pPr>
            <a:r>
              <a:rPr lang="en-US" dirty="0">
                <a:latin typeface="Times"/>
                <a:cs typeface="Times"/>
              </a:rPr>
              <a:t>technique</a:t>
            </a:r>
          </a:p>
          <a:p>
            <a:pPr algn="l"/>
            <a:endParaRPr lang="en-US" dirty="0"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546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B3651-E815-488C-B102-615F62703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Making data public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53E60-F291-483D-BED3-D980AD9B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Selection of records (not missing, not loaned to us)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Accuracy, quality, consistency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Copyright (text and images)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Geolocation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D4CA2E3-A570-43A2-B71C-B4678C04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25" y="3926359"/>
            <a:ext cx="9545834" cy="20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3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C45B9-75E8-4A91-A13A-9DECD915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3" y="641797"/>
            <a:ext cx="7783183" cy="841076"/>
          </a:xfrm>
        </p:spPr>
        <p:txBody>
          <a:bodyPr/>
          <a:lstStyle/>
          <a:p>
            <a:r>
              <a:rPr lang="en-US">
                <a:cs typeface="Times"/>
              </a:rPr>
              <a:t>Images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66C55-80BA-43E7-A1BD-0FB2FB95E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185" y="1600799"/>
            <a:ext cx="7772400" cy="4236887"/>
          </a:xfrm>
        </p:spPr>
        <p:txBody>
          <a:bodyPr/>
          <a:lstStyle/>
          <a:p>
            <a:pPr marL="0" indent="0"/>
            <a:r>
              <a:rPr lang="en-US">
                <a:cs typeface="Arial"/>
              </a:rPr>
              <a:t>Current practice</a:t>
            </a:r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cs typeface="Arial"/>
              </a:rPr>
              <a:t>JPEGs (typically 300 pixels) stored in Adlib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cs typeface="Arial"/>
              </a:rPr>
              <a:t>TIFFs stored on preservation-quality CDs and DVDs</a:t>
            </a: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  <a:p>
            <a:pPr marL="0" indent="0"/>
            <a:r>
              <a:rPr lang="en-US">
                <a:cs typeface="Arial"/>
              </a:rPr>
              <a:t>User access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JPEGs available through Discover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Higher definition images only available through museum staff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Arial"/>
            </a:endParaRPr>
          </a:p>
          <a:p>
            <a:pPr marL="0" indent="0"/>
            <a:r>
              <a:rPr lang="en-US">
                <a:cs typeface="Arial"/>
              </a:rPr>
              <a:t>Digital preservation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Risk of degrading of optical media</a:t>
            </a:r>
            <a:endParaRPr lang="en-US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Risk of loss of discs</a:t>
            </a:r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2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2A45-5C40-4F59-91AE-D3F842E9C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Library IT system strategy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26E60B-B921-4A5D-AA61-10D99808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93" y="1984602"/>
            <a:ext cx="9741009" cy="35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9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A8DA-546E-4E68-8C8F-A4B3CBC4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Samvera repository</a:t>
            </a:r>
            <a:endParaRPr lang="en-US" dirty="0">
              <a:cs typeface="Time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0D95-3292-40AC-84F5-24612254A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4" y="2462813"/>
            <a:ext cx="10363200" cy="334267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Research publications, theses, research data (including audio and video)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Manuscripts, archives and rare books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Museum objects, art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Born-digital special collections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Integration with discovery and metadata systems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IIIF image server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Digital preservation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3EB034-1123-4806-9DB1-F6430574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496" y="612318"/>
            <a:ext cx="2911161" cy="15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2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4738-D1B2-4462-BB23-0E1B6EF6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IIIF</a:t>
            </a:r>
            <a:endParaRPr lang="en-US"/>
          </a:p>
        </p:txBody>
      </p:sp>
      <p:pic>
        <p:nvPicPr>
          <p:cNvPr id="4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3B516369-BEC2-4EE3-B3C0-BED7714FF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7585" y="464827"/>
            <a:ext cx="1790606" cy="1607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5D793-1F0E-45AE-9AD6-A91C3212D60C}"/>
              </a:ext>
            </a:extLst>
          </p:cNvPr>
          <p:cNvSpPr txBox="1"/>
          <p:nvPr/>
        </p:nvSpPr>
        <p:spPr>
          <a:xfrm>
            <a:off x="910789" y="1611696"/>
            <a:ext cx="1037068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International Image Interoperability Framework</a:t>
            </a:r>
          </a:p>
          <a:p>
            <a:endParaRPr lang="en-US" sz="2400" dirty="0">
              <a:latin typeface="Times"/>
              <a:cs typeface="Times"/>
            </a:endParaRPr>
          </a:p>
          <a:p>
            <a:r>
              <a:rPr lang="en-US" dirty="0">
                <a:latin typeface="Times"/>
                <a:cs typeface="Times"/>
              </a:rPr>
              <a:t>Eco-system with components working together across cultural heritage institutions</a:t>
            </a:r>
          </a:p>
          <a:p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endParaRPr lang="en-US" dirty="0">
              <a:latin typeface="Times"/>
              <a:cs typeface="Times"/>
            </a:endParaRPr>
          </a:p>
          <a:p>
            <a:pPr>
              <a:buFont typeface="Arial"/>
            </a:pPr>
            <a:r>
              <a:rPr lang="en-US" sz="2400" dirty="0">
                <a:latin typeface="Times"/>
                <a:cs typeface="Times"/>
              </a:rPr>
              <a:t>Example: </a:t>
            </a:r>
            <a:r>
              <a:rPr lang="en-US" sz="2400" dirty="0">
                <a:latin typeface="Times"/>
                <a:cs typeface="Times"/>
                <a:hlinkClick r:id="rId3"/>
              </a:rPr>
              <a:t>https://bit.ly/2JiLT8j</a:t>
            </a:r>
            <a:endParaRPr lang="en-US" sz="2400">
              <a:solidFill>
                <a:srgbClr val="000000"/>
              </a:solidFill>
              <a:latin typeface="Times"/>
              <a:cs typeface="Time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D4A4328-1E38-49B0-83AF-BF6BF597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06700"/>
              </p:ext>
            </p:extLst>
          </p:nvPr>
        </p:nvGraphicFramePr>
        <p:xfrm>
          <a:off x="1056497" y="3029840"/>
          <a:ext cx="10065543" cy="19136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00667">
                  <a:extLst>
                    <a:ext uri="{9D8B030D-6E8A-4147-A177-3AD203B41FA5}">
                      <a16:colId xmlns:a16="http://schemas.microsoft.com/office/drawing/2014/main" val="3931878069"/>
                    </a:ext>
                  </a:extLst>
                </a:gridCol>
                <a:gridCol w="8064876">
                  <a:extLst>
                    <a:ext uri="{9D8B030D-6E8A-4147-A177-3AD203B41FA5}">
                      <a16:colId xmlns:a16="http://schemas.microsoft.com/office/drawing/2014/main" val="2446297068"/>
                    </a:ext>
                  </a:extLst>
                </a:gridCol>
              </a:tblGrid>
              <a:tr h="478417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"/>
                        </a:rPr>
                        <a:t>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"/>
                        </a:rPr>
                        <a:t>Protocol to fetch images at various magnification levels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684696"/>
                  </a:ext>
                </a:extLst>
              </a:tr>
              <a:tr h="47841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Order of pages in a book ("manifest"), table of contents, annotations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31132"/>
                  </a:ext>
                </a:extLst>
              </a:tr>
              <a:tr h="47841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Controlling what people can 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040559"/>
                  </a:ext>
                </a:extLst>
              </a:tr>
              <a:tr h="47841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/>
                        </a:rPr>
                        <a:t>Searching transcriptions, OCR and annotations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04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131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D8C1-829B-4140-8AF2-7282825B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Architecture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3B498-B27C-4DD3-8F24-8C9D5A0FD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2905B53-E4E4-4F4D-B2AB-DC2D791C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75" y="2110757"/>
            <a:ext cx="8738420" cy="437297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D1EAAD1-872E-4F69-93F4-C313A9E0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235" y="2570282"/>
            <a:ext cx="1348949" cy="711363"/>
          </a:xfrm>
          <a:prstGeom prst="rect">
            <a:avLst/>
          </a:prstGeom>
        </p:spPr>
      </p:pic>
      <p:pic>
        <p:nvPicPr>
          <p:cNvPr id="11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F87DDD0A-300A-4E7B-B364-0443BC18D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48" y="3939379"/>
            <a:ext cx="618654" cy="6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4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956"/>
          <a:stretch/>
        </p:blipFill>
        <p:spPr>
          <a:xfrm>
            <a:off x="3896212" y="1333068"/>
            <a:ext cx="5513772" cy="54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E986-3623-451A-A91D-34E10CF6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2" y="362756"/>
            <a:ext cx="7772400" cy="873425"/>
          </a:xfrm>
        </p:spPr>
        <p:txBody>
          <a:bodyPr/>
          <a:lstStyle/>
          <a:p>
            <a:r>
              <a:rPr lang="en-US" sz="4000">
                <a:cs typeface="Times"/>
              </a:rPr>
              <a:t>Resource Discovery System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51EB0-D5F3-46A6-9FCD-3206DA23C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186" y="1364788"/>
            <a:ext cx="8008462" cy="4354842"/>
          </a:xfrm>
        </p:spPr>
        <p:txBody>
          <a:bodyPr/>
          <a:lstStyle/>
          <a:p>
            <a:pPr marL="0" indent="0"/>
            <a:r>
              <a:rPr lang="en-US">
                <a:cs typeface="Arial"/>
              </a:rPr>
              <a:t>2009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Serials Solutions (ProQuest) launch Summon: web-scale library resource discovery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December: Ex Libris announces partner libraries for Primo Central</a:t>
            </a:r>
          </a:p>
          <a:p>
            <a:pPr marL="0" indent="0"/>
            <a:r>
              <a:rPr lang="en-US">
                <a:cs typeface="Arial"/>
              </a:rPr>
              <a:t>2010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Durham University starts assessing the market for discovery systems</a:t>
            </a:r>
          </a:p>
          <a:p>
            <a:pPr marL="0" indent="0"/>
            <a:r>
              <a:rPr lang="en-US">
                <a:cs typeface="Arial"/>
              </a:rPr>
              <a:t>2013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January: OJEU tender issued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Evaluated responses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April/May: Interviews and further discussions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Contract awarded to Ex Libris for Primo product</a:t>
            </a:r>
          </a:p>
          <a:p>
            <a:pPr marL="0" indent="0"/>
            <a:r>
              <a:rPr lang="en-US">
                <a:cs typeface="Arial"/>
              </a:rPr>
              <a:t>2014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New service, "Discover", launched ready for new academic year</a:t>
            </a:r>
          </a:p>
        </p:txBody>
      </p:sp>
    </p:spTree>
    <p:extLst>
      <p:ext uri="{BB962C8B-B14F-4D97-AF65-F5344CB8AC3E}">
        <p14:creationId xmlns:p14="http://schemas.microsoft.com/office/powerpoint/2010/main" val="462711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983" y="1302315"/>
            <a:ext cx="6595800" cy="47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9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355" y="1689211"/>
            <a:ext cx="7212745" cy="39446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24EAE8-E32C-4809-ADB3-904ABDF44BA3}"/>
              </a:ext>
            </a:extLst>
          </p:cNvPr>
          <p:cNvSpPr/>
          <p:nvPr/>
        </p:nvSpPr>
        <p:spPr bwMode="auto">
          <a:xfrm>
            <a:off x="2553214" y="3156320"/>
            <a:ext cx="4502291" cy="95540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57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117"/>
          <a:stretch/>
        </p:blipFill>
        <p:spPr>
          <a:xfrm>
            <a:off x="4029477" y="1415076"/>
            <a:ext cx="6046830" cy="49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1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136"/>
          <a:stretch/>
        </p:blipFill>
        <p:spPr>
          <a:xfrm>
            <a:off x="3824455" y="1404826"/>
            <a:ext cx="6292857" cy="53632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B08953-E403-4E7F-A528-05E1BF10E4A9}"/>
              </a:ext>
            </a:extLst>
          </p:cNvPr>
          <p:cNvSpPr/>
          <p:nvPr/>
        </p:nvSpPr>
        <p:spPr bwMode="auto">
          <a:xfrm>
            <a:off x="3363051" y="3658626"/>
            <a:ext cx="3569440" cy="243156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23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537"/>
          <a:stretch/>
        </p:blipFill>
        <p:spPr>
          <a:xfrm>
            <a:off x="4080732" y="1333069"/>
            <a:ext cx="6282606" cy="532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8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991"/>
          <a:stretch/>
        </p:blipFill>
        <p:spPr>
          <a:xfrm>
            <a:off x="3947469" y="1353570"/>
            <a:ext cx="5811055" cy="54044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51E832-99D8-4CBF-A5C8-4A5BBBC1466F}"/>
              </a:ext>
            </a:extLst>
          </p:cNvPr>
          <p:cNvSpPr/>
          <p:nvPr/>
        </p:nvSpPr>
        <p:spPr bwMode="auto">
          <a:xfrm>
            <a:off x="6879187" y="3422850"/>
            <a:ext cx="1344947" cy="221629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43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991"/>
          <a:stretch/>
        </p:blipFill>
        <p:spPr>
          <a:xfrm>
            <a:off x="3947469" y="1353570"/>
            <a:ext cx="5811055" cy="54044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A9E7BD-786E-4C23-AC32-0CB2B216CA34}"/>
              </a:ext>
            </a:extLst>
          </p:cNvPr>
          <p:cNvSpPr/>
          <p:nvPr/>
        </p:nvSpPr>
        <p:spPr bwMode="auto">
          <a:xfrm>
            <a:off x="7771034" y="3381846"/>
            <a:ext cx="1242435" cy="224704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51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991"/>
          <a:stretch/>
        </p:blipFill>
        <p:spPr>
          <a:xfrm>
            <a:off x="3947469" y="1353570"/>
            <a:ext cx="5811055" cy="54044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F16FE3-B592-49BC-9B49-95F3E8658E73}"/>
              </a:ext>
            </a:extLst>
          </p:cNvPr>
          <p:cNvSpPr/>
          <p:nvPr/>
        </p:nvSpPr>
        <p:spPr bwMode="auto">
          <a:xfrm>
            <a:off x="3947366" y="5380814"/>
            <a:ext cx="1878005" cy="87339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11CBA0-D46C-4E91-95F9-E71A2B611D23}"/>
              </a:ext>
            </a:extLst>
          </p:cNvPr>
          <p:cNvSpPr/>
          <p:nvPr/>
        </p:nvSpPr>
        <p:spPr bwMode="auto">
          <a:xfrm>
            <a:off x="8509114" y="3515110"/>
            <a:ext cx="1057915" cy="21547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64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836" y="1302314"/>
            <a:ext cx="5117261" cy="5456528"/>
          </a:xfrm>
          <a:prstGeom prst="rect">
            <a:avLst/>
          </a:prstGeom>
        </p:spPr>
      </p:pic>
      <p:pic>
        <p:nvPicPr>
          <p:cNvPr id="5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1613BCE-E1E6-4C13-8ABE-07F21B849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" t="38765" r="50867" b="38602"/>
          <a:stretch/>
        </p:blipFill>
        <p:spPr bwMode="auto">
          <a:xfrm>
            <a:off x="6045939" y="609098"/>
            <a:ext cx="4206892" cy="2160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035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7C7B-BAA1-4BCC-A436-0C6F83A9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Demonstration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A13-DDE4-4CD6-BE4C-520A7556C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cs typeface="Arial"/>
                <a:hlinkClick r:id="rId2"/>
              </a:rPr>
              <a:t>EG2945</a:t>
            </a:r>
            <a:r>
              <a:rPr lang="en-US" sz="2400" dirty="0">
                <a:cs typeface="Arial"/>
              </a:rPr>
              <a:t> </a:t>
            </a:r>
            <a:r>
              <a:rPr lang="en-US" sz="2400">
                <a:ea typeface="+mn-lt"/>
                <a:cs typeface="+mn-lt"/>
              </a:rPr>
              <a:t>(limestone cartouche)</a:t>
            </a:r>
            <a:endParaRPr lang="en-US" sz="2400" dirty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 dirty="0">
                <a:cs typeface="Arial"/>
                <a:hlinkClick r:id="rId3"/>
              </a:rPr>
              <a:t>https://iiif.durham.ac.uk/jalava/</a:t>
            </a:r>
            <a:r>
              <a:rPr lang="en-US" sz="2400">
                <a:cs typeface="Arial"/>
              </a:rPr>
              <a:t> (experimental browsing interface)</a:t>
            </a:r>
          </a:p>
          <a:p>
            <a:endParaRPr lang="en-US" sz="2400" dirty="0">
              <a:cs typeface="Arial"/>
            </a:endParaRPr>
          </a:p>
          <a:p>
            <a:r>
              <a:rPr lang="en-US" sz="2400" dirty="0">
                <a:ea typeface="+mn-lt"/>
                <a:cs typeface="+mn-lt"/>
                <a:hlinkClick r:id="rId4"/>
              </a:rPr>
              <a:t>DUROM.1960.3430</a:t>
            </a:r>
            <a:r>
              <a:rPr lang="en-US" sz="2400">
                <a:ea typeface="+mn-lt"/>
                <a:cs typeface="+mn-lt"/>
              </a:rPr>
              <a:t> (Japanese carved ivory "devil's work" ball)</a:t>
            </a:r>
            <a:endParaRPr lang="en-US">
              <a:ea typeface="+mn-lt"/>
              <a:cs typeface="+mn-lt"/>
            </a:endParaRPr>
          </a:p>
          <a:p>
            <a:endParaRPr lang="en-US" sz="3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26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F608-37CC-45C2-A6C3-F9DFA5A4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What does Discover include?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9E594-F689-4D66-BDA0-75045C416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Physical library collections (from Millennium system)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Electronic library resources (from Primo Central index)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Research repositories (open access publications and theses)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Archival collections (EAD catalogues)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Museum collections (from Adlib)</a:t>
            </a:r>
          </a:p>
          <a:p>
            <a:pPr>
              <a:buFont typeface="Arial"/>
              <a:buChar char="•"/>
            </a:pPr>
            <a:endParaRPr lang="en-US" sz="2400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Departmental collections</a:t>
            </a:r>
          </a:p>
        </p:txBody>
      </p:sp>
    </p:spTree>
    <p:extLst>
      <p:ext uri="{BB962C8B-B14F-4D97-AF65-F5344CB8AC3E}">
        <p14:creationId xmlns:p14="http://schemas.microsoft.com/office/powerpoint/2010/main" val="3446428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7EF45AC-F3AF-487C-9B42-D25DA5540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770" y="549078"/>
            <a:ext cx="9393579" cy="59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0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hoto, different, showing&#10;&#10;Description generated with high confidence">
            <a:extLst>
              <a:ext uri="{FF2B5EF4-FFF2-40B4-BE49-F238E27FC236}">
                <a16:creationId xmlns:a16="http://schemas.microsoft.com/office/drawing/2014/main" id="{97EF45AC-F3AF-487C-9B42-D25DA5540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080" y="245128"/>
            <a:ext cx="10304983" cy="57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4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at&#10;&#10;Description generated with very high confidence">
            <a:extLst>
              <a:ext uri="{FF2B5EF4-FFF2-40B4-BE49-F238E27FC236}">
                <a16:creationId xmlns:a16="http://schemas.microsoft.com/office/drawing/2014/main" id="{97EF45AC-F3AF-487C-9B42-D25DA5540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486" y="207486"/>
            <a:ext cx="10354631" cy="579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3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DA6E76A-6A3C-4258-860A-326DBA16C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801" y="491529"/>
            <a:ext cx="9546705" cy="58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63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D6D4-3185-4EC3-B3AE-089581F4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Technical integration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D5AD2-5E59-41EC-8329-3E5BD49E4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Adlib API</a:t>
            </a:r>
            <a:endParaRPr lang="en-US" sz="20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Arial"/>
              </a:rPr>
              <a:t>Write access to API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cs typeface="Arial"/>
              </a:rPr>
              <a:t>Additional fields (image database)</a:t>
            </a:r>
            <a:endParaRPr lang="en-US" sz="2000" dirty="0">
              <a:cs typeface="Arial"/>
            </a:endParaRPr>
          </a:p>
          <a:p>
            <a:pPr marL="685800" lvl="1">
              <a:buFont typeface="Arial,Sans-Serif"/>
              <a:buChar char="•"/>
            </a:pPr>
            <a:r>
              <a:rPr lang="en-US" sz="2000">
                <a:cs typeface="Arial"/>
              </a:rPr>
              <a:t>Canvas link</a:t>
            </a:r>
            <a:endParaRPr lang="en-US" sz="2000" dirty="0">
              <a:cs typeface="Arial"/>
            </a:endParaRPr>
          </a:p>
          <a:p>
            <a:pPr marL="685800" lvl="1">
              <a:buFont typeface="Arial,Sans-Serif"/>
              <a:buChar char="•"/>
            </a:pPr>
            <a:r>
              <a:rPr lang="en-US" sz="2000">
                <a:cs typeface="Arial"/>
              </a:rPr>
              <a:t>JP2K link</a:t>
            </a:r>
            <a:endParaRPr lang="en-US" sz="2000" dirty="0">
              <a:cs typeface="Arial"/>
            </a:endParaRPr>
          </a:p>
          <a:p>
            <a:pPr marL="685800" lvl="1">
              <a:buFont typeface="Arial,Sans-Serif"/>
              <a:buChar char="•"/>
            </a:pPr>
            <a:r>
              <a:rPr lang="en-US" sz="2000">
                <a:cs typeface="Arial"/>
              </a:rPr>
              <a:t>Label (front/back etc.)</a:t>
            </a:r>
            <a:endParaRPr lang="en-US" sz="2000" dirty="0">
              <a:cs typeface="Arial"/>
            </a:endParaRPr>
          </a:p>
          <a:p>
            <a:pPr marL="685800" lvl="1">
              <a:buFont typeface="Arial,Sans-Serif"/>
              <a:buChar char="•"/>
            </a:pPr>
            <a:r>
              <a:rPr lang="en-US" sz="2000">
                <a:cs typeface="Arial"/>
              </a:rPr>
              <a:t>Preservation system ID</a:t>
            </a:r>
            <a:endParaRPr lang="en-US" sz="2000" dirty="0">
              <a:cs typeface="Arial"/>
            </a:endParaRPr>
          </a:p>
          <a:p>
            <a:pPr marL="685800" lvl="1">
              <a:buFont typeface="Arial,Sans-Serif"/>
              <a:buChar char="•"/>
            </a:pPr>
            <a:r>
              <a:rPr lang="en-US" sz="2000">
                <a:cs typeface="Arial"/>
              </a:rPr>
              <a:t>Publish (yes / no / thumbnail only)</a:t>
            </a:r>
            <a:endParaRPr lang="en-US" sz="2000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cs typeface="Arial"/>
              </a:rPr>
              <a:t>Link to viewer from objects</a:t>
            </a:r>
          </a:p>
          <a:p>
            <a:pPr marL="0" indent="0"/>
            <a:endParaRPr lang="en-US" sz="2400" dirty="0"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47CFA2-822D-4A4C-873F-4BEAEE47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2" y="1989195"/>
            <a:ext cx="5791200" cy="34054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03AF03-433C-481B-976A-C13719D7763C}"/>
              </a:ext>
            </a:extLst>
          </p:cNvPr>
          <p:cNvSpPr/>
          <p:nvPr/>
        </p:nvSpPr>
        <p:spPr bwMode="auto">
          <a:xfrm>
            <a:off x="5810518" y="2510307"/>
            <a:ext cx="3661893" cy="75341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3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756B-A3E1-4DA6-B83B-77D8D848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Technical challenges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EAF8D-DDCD-41CC-97D5-17105A831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400" dirty="0">
                <a:cs typeface="Arial"/>
              </a:rPr>
              <a:t>Adlib API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cs typeface="Arial"/>
              </a:rPr>
              <a:t>Authentication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Arial"/>
              </a:rPr>
              <a:t>File access security issues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Arial"/>
              </a:rPr>
              <a:t>Defining ordering of images</a:t>
            </a:r>
          </a:p>
          <a:p>
            <a:pPr marL="0" indent="0"/>
            <a:endParaRPr lang="en-US" sz="2400" dirty="0">
              <a:cs typeface="Arial"/>
            </a:endParaRPr>
          </a:p>
          <a:p>
            <a:pPr marL="0" indent="0">
              <a:buFont typeface="Arial,Sans-Serif"/>
            </a:pPr>
            <a:r>
              <a:rPr lang="en-US" sz="2400" dirty="0">
                <a:cs typeface="Arial"/>
              </a:rPr>
              <a:t>Digital preservation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cs typeface="Arial"/>
              </a:rPr>
              <a:t>Faulty TIFF files</a:t>
            </a:r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66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98C3-A48D-465D-BA33-C4AF3DDD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For the future...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EC287-3160-4D85-8501-8655D3AA1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Specialist search interface for heritage collections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Visual browsing of collections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Map-based exploration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Teaching tools and reading list integration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Online exhibitions</a:t>
            </a:r>
          </a:p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More departmental collections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Better metadata interoperability across library and museum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Grouping similar objects in results</a:t>
            </a:r>
          </a:p>
        </p:txBody>
      </p:sp>
    </p:spTree>
    <p:extLst>
      <p:ext uri="{BB962C8B-B14F-4D97-AF65-F5344CB8AC3E}">
        <p14:creationId xmlns:p14="http://schemas.microsoft.com/office/powerpoint/2010/main" val="1351449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B043-CC11-4E5A-BA09-AB2DA334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Questions?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75D70-0490-45B2-8AEF-0FD5D4AD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sz="2400">
                <a:cs typeface="Arial"/>
              </a:rPr>
              <a:t>Matthew Phillips</a:t>
            </a:r>
            <a:endParaRPr lang="en-US" sz="2400" dirty="0">
              <a:cs typeface="Arial"/>
            </a:endParaRPr>
          </a:p>
          <a:p>
            <a:r>
              <a:rPr lang="en-US" sz="2400" dirty="0">
                <a:cs typeface="Arial"/>
                <a:hlinkClick r:id="rId2"/>
              </a:rPr>
              <a:t>m.e.phillips@durham.ac.uk</a:t>
            </a:r>
            <a:endParaRPr lang="en-US" sz="240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>
                <a:cs typeface="Arial"/>
              </a:rPr>
              <a:t>Helen Armstrong</a:t>
            </a:r>
            <a:endParaRPr lang="en-US" sz="2400" dirty="0">
              <a:cs typeface="Arial"/>
            </a:endParaRPr>
          </a:p>
          <a:p>
            <a:r>
              <a:rPr lang="en-US" sz="2400" dirty="0">
                <a:cs typeface="Arial"/>
                <a:hlinkClick r:id="rId3"/>
              </a:rPr>
              <a:t>h.m.armstrong@durham.ac.uk</a:t>
            </a:r>
            <a:endParaRPr lang="en-US" sz="2400">
              <a:cs typeface="Arial"/>
            </a:endParaRPr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168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98A7-71FD-4D11-B1C9-791D09447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"/>
              </a:rPr>
              <a:t>Unique titles continued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0A9C9-22AD-4DA8-AC65-D6D3573F4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14 sherds: 2 form parts of the handle of a jug, made of Reduced Greenware, dating to the late 14th to the 16th century, which have a brown glaze on the upper surface; 2 Oxidised Sandy ware body hollow-ware sherds are late medieval; the other 10 sherds are all Reduced Greenware hollow-ware body sherds with green-brown glaze externally dating to the late 14th to the 16th century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22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8241" y="1251060"/>
            <a:ext cx="5545784" cy="55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6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A561-7A1C-465B-8886-D898D3E3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28" y="684727"/>
            <a:ext cx="7772400" cy="646982"/>
          </a:xfrm>
        </p:spPr>
        <p:txBody>
          <a:bodyPr/>
          <a:lstStyle/>
          <a:p>
            <a:r>
              <a:rPr lang="en-US">
                <a:cs typeface="Times"/>
              </a:rPr>
              <a:t>Demonstration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00A5-1BDF-47E8-A3B8-0C888C0E5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242" y="1363420"/>
            <a:ext cx="7761617" cy="556941"/>
          </a:xfrm>
        </p:spPr>
        <p:txBody>
          <a:bodyPr/>
          <a:lstStyle/>
          <a:p>
            <a:r>
              <a:rPr lang="en-US" sz="2400">
                <a:cs typeface="Arial"/>
                <a:hlinkClick r:id="rId2"/>
              </a:rPr>
              <a:t>http://discover.durham.ac.uk/</a:t>
            </a:r>
            <a:endParaRPr lang="en-US" sz="2400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3889FC8-3C45-4BFE-BFA8-838BCB66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703" y="1951231"/>
            <a:ext cx="8602935" cy="47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0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553" y="1281812"/>
            <a:ext cx="4232382" cy="54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30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6A15-1466-4705-B572-B60354A5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548435"/>
          </a:xfrm>
        </p:spPr>
        <p:txBody>
          <a:bodyPr/>
          <a:lstStyle/>
          <a:p>
            <a:r>
              <a:rPr lang="en-US">
                <a:cs typeface="Times"/>
              </a:rPr>
              <a:t>Ingest tool</a:t>
            </a:r>
            <a:endParaRPr lang="en-US"/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D6BAFC-A8B6-46DA-8414-60DDEA2FD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0849" y="1415076"/>
            <a:ext cx="4994247" cy="53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490372"/>
            <a:ext cx="9233807" cy="604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5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7" y="490372"/>
            <a:ext cx="9230852" cy="60405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2EE8E-DE28-43D8-8490-338BD2699BC6}"/>
              </a:ext>
            </a:extLst>
          </p:cNvPr>
          <p:cNvSpPr/>
          <p:nvPr/>
        </p:nvSpPr>
        <p:spPr bwMode="auto">
          <a:xfrm>
            <a:off x="3943082" y="1952223"/>
            <a:ext cx="6012287" cy="1987639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6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7" y="490372"/>
            <a:ext cx="9230852" cy="60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F1DD913-EA58-4FC1-8030-BA7444EA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77" y="490372"/>
            <a:ext cx="9230852" cy="60405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2EE8E-DE28-43D8-8490-338BD2699BC6}"/>
              </a:ext>
            </a:extLst>
          </p:cNvPr>
          <p:cNvSpPr/>
          <p:nvPr/>
        </p:nvSpPr>
        <p:spPr bwMode="auto">
          <a:xfrm>
            <a:off x="3857223" y="2649829"/>
            <a:ext cx="4316569" cy="1150513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8346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Widescreen</PresentationFormat>
  <Paragraphs>238</Paragraphs>
  <Slides>51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Blank</vt:lpstr>
      <vt:lpstr>Integrating Adlib Museum with an image repository and discovery platform</vt:lpstr>
      <vt:lpstr>Durham University: Library and Heritage Collections</vt:lpstr>
      <vt:lpstr>Resource Discovery System project</vt:lpstr>
      <vt:lpstr>What does Discover include?</vt:lpstr>
      <vt:lpstr>Demonstration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a library search work for museums</vt:lpstr>
      <vt:lpstr>Standard facets</vt:lpstr>
      <vt:lpstr>Local facets</vt:lpstr>
      <vt:lpstr>Person database: indexing</vt:lpstr>
      <vt:lpstr>Thesaurus: indexing enrichment</vt:lpstr>
      <vt:lpstr>Processing fields for display</vt:lpstr>
      <vt:lpstr>Creation date</vt:lpstr>
      <vt:lpstr>Dimensions</vt:lpstr>
      <vt:lpstr>The title</vt:lpstr>
      <vt:lpstr>Popular titles</vt:lpstr>
      <vt:lpstr>Making data public</vt:lpstr>
      <vt:lpstr>Images</vt:lpstr>
      <vt:lpstr>Library IT system strategy</vt:lpstr>
      <vt:lpstr>Samvera repository</vt:lpstr>
      <vt:lpstr>IIIF</vt:lpstr>
      <vt:lpstr>Architecture</vt:lpstr>
      <vt:lpstr>Ingest tool</vt:lpstr>
      <vt:lpstr>Ingest tool</vt:lpstr>
      <vt:lpstr>Ingest tool</vt:lpstr>
      <vt:lpstr>Ingest tool</vt:lpstr>
      <vt:lpstr>Ingest tool</vt:lpstr>
      <vt:lpstr>Ingest tool</vt:lpstr>
      <vt:lpstr>Ingest tool</vt:lpstr>
      <vt:lpstr>Ingest tool</vt:lpstr>
      <vt:lpstr>Ingest tool</vt:lpstr>
      <vt:lpstr>Ingest tool</vt:lpstr>
      <vt:lpstr>Demonstration</vt:lpstr>
      <vt:lpstr>PowerPoint Presentation</vt:lpstr>
      <vt:lpstr>PowerPoint Presentation</vt:lpstr>
      <vt:lpstr>PowerPoint Presentation</vt:lpstr>
      <vt:lpstr>PowerPoint Presentation</vt:lpstr>
      <vt:lpstr>Technical integration</vt:lpstr>
      <vt:lpstr>Technical challenges</vt:lpstr>
      <vt:lpstr>For the future...</vt:lpstr>
      <vt:lpstr>Questions?</vt:lpstr>
      <vt:lpstr>Unique titles continued</vt:lpstr>
      <vt:lpstr>Ingest tool</vt:lpstr>
      <vt:lpstr>Ingest tool</vt:lpstr>
      <vt:lpstr>Ingest tool</vt:lpstr>
    </vt:vector>
  </TitlesOfParts>
  <Company>MUFC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style for title slide</dc:title>
  <dc:creator>Eric</dc:creator>
  <cp:lastModifiedBy>Phillips</cp:lastModifiedBy>
  <cp:revision>1639</cp:revision>
  <dcterms:created xsi:type="dcterms:W3CDTF">2005-05-25T16:21:13Z</dcterms:created>
  <dcterms:modified xsi:type="dcterms:W3CDTF">2019-05-22T15:05:09Z</dcterms:modified>
</cp:coreProperties>
</file>